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99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4T01:12:54.65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1722 1 0,'-1721'114'0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4T01:13:05.31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19 0,'3500'0'0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4T01:13:20.42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0,'3387'0'0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4T01:13:32.85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0,'3387'0'0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8-24T01:13:41.48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1,'0'0,"5"0,6 0,7 0,4 0,-2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81100"/>
            <a:ext cx="12192000" cy="1143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46300"/>
            <a:ext cx="12192000" cy="40005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152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80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57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85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56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3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67606"/>
            <a:ext cx="10515600" cy="5984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0900" y="18510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844800"/>
            <a:ext cx="5157787" cy="31464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612" y="18510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794" y="2844799"/>
            <a:ext cx="5183188" cy="3146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4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20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53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70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1A666-4878-4EF1-8E5C-0EC7AE76619D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2B6ABF-F6A1-4534-8AF7-A4C700E980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75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51467"/>
            <a:ext cx="12192000" cy="9763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" y="2127782"/>
            <a:ext cx="12191998" cy="4015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1514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9339"/>
            <a:ext cx="12192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71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5" Type="http://schemas.openxmlformats.org/officeDocument/2006/relationships/customXml" Target="../ink/ink2.xml"/><Relationship Id="rId10" Type="http://schemas.openxmlformats.org/officeDocument/2006/relationships/customXml" Target="../ink/ink5.xml"/><Relationship Id="rId4" Type="http://schemas.openxmlformats.org/officeDocument/2006/relationships/image" Target="../media/image4.png"/><Relationship Id="rId9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roww.in/p/stock-market-timings" TargetMode="External"/><Relationship Id="rId2" Type="http://schemas.openxmlformats.org/officeDocument/2006/relationships/hyperlink" Target="https://www.sebi.gov.in/legal/circulars/jan-2021/revision-in-daily-price-limits-dpl-for-commodity-futures-contracts_48720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seg.com/content/dam/ftse-russell/en_us/documents/policy-documents/closing-prices-used-for-index-calculation.pdf" TargetMode="External"/><Relationship Id="rId4" Type="http://schemas.openxmlformats.org/officeDocument/2006/relationships/hyperlink" Target="https://www.nyse.com/publicdocs/nyse/regulation/nyse-arca/NYSE_Arca_Rule_1.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504940"/>
            <a:ext cx="12192000" cy="824248"/>
          </a:xfrm>
        </p:spPr>
        <p:txBody>
          <a:bodyPr>
            <a:normAutofit/>
          </a:bodyPr>
          <a:lstStyle/>
          <a:p>
            <a:r>
              <a:rPr lang="en-GB" sz="4400" b="1" dirty="0"/>
              <a:t>INDEX Calculation: Delusion and Reality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54391" y="4904509"/>
            <a:ext cx="3037608" cy="1242291"/>
          </a:xfrm>
        </p:spPr>
        <p:txBody>
          <a:bodyPr/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8772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3600" dirty="0"/>
              <a:t>What is NEPSE Index?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" y="2291775"/>
            <a:ext cx="12191998" cy="2438445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dirty="0"/>
              <a:t>“A market index is a group of stocks or other asset classes that tracks the performance of a market segment.”</a:t>
            </a:r>
            <a:endParaRPr lang="en-GB" dirty="0"/>
          </a:p>
          <a:p>
            <a:pPr>
              <a:defRPr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376F86-EBD8-48CC-B0BE-388D00FF333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158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51467"/>
            <a:ext cx="12192000" cy="76359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4000" b="1" dirty="0"/>
              <a:t>Types of Indexes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3600" b="1" dirty="0"/>
              <a:t>Price Weighted Index</a:t>
            </a:r>
          </a:p>
          <a:p>
            <a:pPr marL="0" indent="0">
              <a:buNone/>
              <a:defRPr/>
            </a:pPr>
            <a:r>
              <a:rPr lang="en-US" sz="3600" dirty="0"/>
              <a:t>	gives more weightage to shares with higher prices</a:t>
            </a:r>
          </a:p>
          <a:p>
            <a:pPr>
              <a:defRPr/>
            </a:pPr>
            <a:r>
              <a:rPr lang="en-US" sz="3600" b="1" dirty="0"/>
              <a:t>Market Capitalization Weighted index</a:t>
            </a:r>
          </a:p>
          <a:p>
            <a:pPr marL="0" indent="0">
              <a:buNone/>
              <a:defRPr/>
            </a:pPr>
            <a:r>
              <a:rPr lang="en-US" sz="3600" dirty="0"/>
              <a:t>	is based on summing the constituents of each constituent 	with 	a weight taken from its aggregate market cap.</a:t>
            </a:r>
          </a:p>
          <a:p>
            <a:pPr>
              <a:defRPr/>
            </a:pPr>
            <a:r>
              <a:rPr lang="en-US" sz="3600" b="1" dirty="0"/>
              <a:t>Equal Weighted index</a:t>
            </a:r>
          </a:p>
          <a:p>
            <a:pPr marL="0" indent="0">
              <a:buNone/>
              <a:defRPr/>
            </a:pPr>
            <a:r>
              <a:rPr lang="en-US" sz="3600" b="1" dirty="0"/>
              <a:t>	</a:t>
            </a:r>
            <a:r>
              <a:rPr lang="en-US" sz="3600" dirty="0"/>
              <a:t>Assigns equal weightage to  all constituent regardless of price 	or market capitalization.</a:t>
            </a:r>
            <a:endParaRPr lang="en-US" sz="3600" b="1" dirty="0"/>
          </a:p>
          <a:p>
            <a:pPr marL="0" indent="0">
              <a:buNone/>
              <a:defRPr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8285A5-65BD-41F8-B550-2A7E2D35A50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12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EC7196B-CECD-4116-B7CB-9BABB430C484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b="1" dirty="0"/>
              <a:t>NEPSE Index Calculation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27781"/>
            <a:ext cx="11678920" cy="3217718"/>
          </a:xfrm>
        </p:spPr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latin typeface="Preeti" pitchFamily="2" charset="0"/>
              </a:rPr>
              <a:t> 	</a:t>
            </a:r>
            <a:r>
              <a:rPr lang="en-US" sz="3600" b="1" dirty="0"/>
              <a:t>Uses Market Capitalization based index calculation method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US" sz="3600" dirty="0">
              <a:latin typeface="Preeti" pitchFamily="2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Index = (Total market Capitalization/Base Market Capitalization)*Base index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Market Capitalization= Price * Listed Shares</a:t>
            </a:r>
          </a:p>
        </p:txBody>
      </p:sp>
    </p:spTree>
    <p:extLst>
      <p:ext uri="{BB962C8B-B14F-4D97-AF65-F5344CB8AC3E}">
        <p14:creationId xmlns:p14="http://schemas.microsoft.com/office/powerpoint/2010/main" val="312346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85850FDC-BFB3-4773-BAF9-B5C7E7000727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/>
              <a:t>Closing Price Calculation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C0F774-921C-39E4-96B2-016C010E3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09" y="2409778"/>
            <a:ext cx="11864191" cy="279214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9F5126C-CA07-649C-D82A-BD3E9C81B395}"/>
                  </a:ext>
                </a:extLst>
              </p14:cNvPr>
              <p14:cNvContentPartPr/>
              <p14:nvPr/>
            </p14:nvContentPartPr>
            <p14:xfrm>
              <a:off x="10596360" y="3717840"/>
              <a:ext cx="620280" cy="414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9F5126C-CA07-649C-D82A-BD3E9C81B39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42720" y="3610200"/>
                <a:ext cx="727920" cy="25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BC60E20-1325-E385-28D0-5A78C409B8EF}"/>
                  </a:ext>
                </a:extLst>
              </p14:cNvPr>
              <p14:cNvContentPartPr/>
              <p14:nvPr/>
            </p14:nvContentPartPr>
            <p14:xfrm>
              <a:off x="10535880" y="3606240"/>
              <a:ext cx="1260360" cy="72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BC60E20-1325-E385-28D0-5A78C409B8E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481880" y="3390240"/>
                <a:ext cx="1368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C37AE7CA-B9EB-E4D6-5A98-44A09CE1B4A9}"/>
                  </a:ext>
                </a:extLst>
              </p14:cNvPr>
              <p14:cNvContentPartPr/>
              <p14:nvPr/>
            </p14:nvContentPartPr>
            <p14:xfrm>
              <a:off x="10566480" y="3799920"/>
              <a:ext cx="1219680" cy="72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C37AE7CA-B9EB-E4D6-5A98-44A09CE1B4A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512480" y="3583920"/>
                <a:ext cx="132732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470026BD-D702-4CDB-2003-2B55AF9E364A}"/>
                  </a:ext>
                </a:extLst>
              </p14:cNvPr>
              <p14:cNvContentPartPr/>
              <p14:nvPr/>
            </p14:nvContentPartPr>
            <p14:xfrm>
              <a:off x="10535880" y="3840240"/>
              <a:ext cx="1219320" cy="72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470026BD-D702-4CDB-2003-2B55AF9E364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481880" y="3624240"/>
                <a:ext cx="132696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FCC9DAED-CB4F-48AE-7106-F115F9DD2F74}"/>
                  </a:ext>
                </a:extLst>
              </p14:cNvPr>
              <p14:cNvContentPartPr/>
              <p14:nvPr/>
            </p14:nvContentPartPr>
            <p14:xfrm>
              <a:off x="11765280" y="3809640"/>
              <a:ext cx="27720" cy="3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FCC9DAED-CB4F-48AE-7106-F115F9DD2F7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711280" y="3702000"/>
                <a:ext cx="13536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16852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B5DAD171-36FA-4211-9E52-AC642B03FFE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Example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662" y="2053936"/>
            <a:ext cx="11990417" cy="392014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Simple Price Average=(490+495+500+505)/4 = 497.5</a:t>
            </a:r>
          </a:p>
          <a:p>
            <a:pPr marL="0" indent="0" algn="ctr">
              <a:buNone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Volume Weighted Average Price (Closing Price)=(490*1000+495*200+500*10+505*10)/1220=491.02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2B7602-A005-9013-9FAE-6856E4DDB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3374" y="2127781"/>
            <a:ext cx="4661906" cy="216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51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F929B4FD-52EF-4AD0-98E1-7A96A4BEAB7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How Does It Affects Index </a:t>
            </a:r>
            <a:r>
              <a:rPr lang="en-US" sz="2200" b="1" dirty="0"/>
              <a:t>(Suppose our index has two constituents Stocks A and B)</a:t>
            </a:r>
            <a:endParaRPr lang="en-US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149822-A5F6-A156-C47C-941253799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" y="2015836"/>
            <a:ext cx="7082640" cy="35029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CE428B2-E87A-C0E2-D6E8-EB08BCA557E7}"/>
              </a:ext>
            </a:extLst>
          </p:cNvPr>
          <p:cNvSpPr txBox="1"/>
          <p:nvPr/>
        </p:nvSpPr>
        <p:spPr>
          <a:xfrm>
            <a:off x="7153760" y="2015836"/>
            <a:ext cx="51093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2:44:59</a:t>
            </a:r>
          </a:p>
          <a:p>
            <a:r>
              <a:rPr lang="en-US" dirty="0"/>
              <a:t>Index=((500*100000+500*100000)/20000000)*100</a:t>
            </a:r>
          </a:p>
          <a:p>
            <a:r>
              <a:rPr lang="en-US" dirty="0"/>
              <a:t>          =500</a:t>
            </a:r>
          </a:p>
          <a:p>
            <a:r>
              <a:rPr lang="en-US" dirty="0"/>
              <a:t>At 2:47:00</a:t>
            </a:r>
          </a:p>
          <a:p>
            <a:r>
              <a:rPr lang="en-US" dirty="0"/>
              <a:t>Index=((490*100000+510*100000)/20000000)*100</a:t>
            </a:r>
          </a:p>
          <a:p>
            <a:r>
              <a:rPr lang="en-US" dirty="0"/>
              <a:t>          =500</a:t>
            </a:r>
          </a:p>
          <a:p>
            <a:r>
              <a:rPr lang="en-US" dirty="0"/>
              <a:t>At 2:50:00</a:t>
            </a:r>
          </a:p>
          <a:p>
            <a:r>
              <a:rPr lang="en-US" dirty="0"/>
              <a:t>Index=((495*100000+505*100000)/20000000)*100</a:t>
            </a:r>
          </a:p>
          <a:p>
            <a:r>
              <a:rPr lang="en-US" dirty="0"/>
              <a:t>          =500</a:t>
            </a:r>
          </a:p>
          <a:p>
            <a:r>
              <a:rPr lang="en-US" dirty="0"/>
              <a:t>At 2:55:00</a:t>
            </a:r>
          </a:p>
          <a:p>
            <a:r>
              <a:rPr lang="en-US" dirty="0"/>
              <a:t>Index=((500*100000+502*100000)/20000000)*100</a:t>
            </a:r>
          </a:p>
          <a:p>
            <a:r>
              <a:rPr lang="en-US" dirty="0"/>
              <a:t>          =501</a:t>
            </a:r>
          </a:p>
          <a:p>
            <a:r>
              <a:rPr lang="en-US" dirty="0"/>
              <a:t>At 2:59:00</a:t>
            </a:r>
          </a:p>
          <a:p>
            <a:r>
              <a:rPr lang="en-US" dirty="0"/>
              <a:t>Index=((505*100000+500*100000)/20000000)*100</a:t>
            </a:r>
          </a:p>
          <a:p>
            <a:r>
              <a:rPr lang="en-US" dirty="0"/>
              <a:t>          =502.5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D5AD1D-7C6F-C662-5DAD-C051EA82F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900" b="1" dirty="0"/>
              <a:t>Close index=((491.02*100000+504.25*100000)/20000000)*100</a:t>
            </a:r>
          </a:p>
          <a:p>
            <a:pPr marL="0" indent="0">
              <a:buNone/>
            </a:pPr>
            <a:r>
              <a:rPr lang="en-US" sz="2900" b="1" dirty="0"/>
              <a:t>=497.63</a:t>
            </a:r>
            <a:endParaRPr lang="en-US" sz="3800" b="1" dirty="0"/>
          </a:p>
        </p:txBody>
      </p:sp>
    </p:spTree>
    <p:extLst>
      <p:ext uri="{BB962C8B-B14F-4D97-AF65-F5344CB8AC3E}">
        <p14:creationId xmlns:p14="http://schemas.microsoft.com/office/powerpoint/2010/main" val="124448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A06FD-5324-0838-0647-A72EE707E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Necessary to Calculate Closing Price?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8CD05-84DD-60E9-F45F-46F7A85DE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Prevent Manipulation</a:t>
            </a:r>
          </a:p>
          <a:p>
            <a:r>
              <a:rPr lang="en-US" dirty="0"/>
              <a:t>Fair Representation of Market value</a:t>
            </a:r>
          </a:p>
          <a:p>
            <a:r>
              <a:rPr lang="en-US" dirty="0"/>
              <a:t>Reduce Volatility/Noise</a:t>
            </a:r>
          </a:p>
          <a:p>
            <a:r>
              <a:rPr lang="en-US" dirty="0"/>
              <a:t>Alignment with Global Best Practices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491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0EC8F5E-223C-4779-A466-0B360575C9F5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How Other Exchanges Calculate Closing Index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 eaLnBrk="1" hangingPunct="1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NSE &amp; BSE (India)</a:t>
            </a:r>
          </a:p>
          <a:p>
            <a:pPr marL="0" indent="0" eaLnBrk="1" hangingPunct="1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VWAP of trades during the last 30 minutes of trade.</a:t>
            </a:r>
          </a:p>
          <a:p>
            <a:pPr marL="796925" indent="0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en-US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sources: https://www.sebi.gov.in/legal/circulars/jan-2021/revision-in-daily-price-limits-dpl-for-commodity-futures-contracts_48720.html</a:t>
            </a:r>
            <a:endParaRPr lang="en-US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6925" indent="0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https://groww.in/p/stock-market-timings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NYSE (USA)</a:t>
            </a:r>
          </a:p>
          <a:p>
            <a:pPr marL="0" indent="0" eaLnBrk="1" hangingPunct="1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Close Auction</a:t>
            </a:r>
          </a:p>
          <a:p>
            <a:pPr marL="0" indent="0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Source: https://www.nyse.com/publicdocs/nyse/regulation/nyse-arca/NYSE_Arca_Rule_1.1.pdf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London Stock Exchange (UK)</a:t>
            </a:r>
          </a:p>
          <a:p>
            <a:pPr marL="0" indent="0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 Close Auction</a:t>
            </a:r>
          </a:p>
          <a:p>
            <a:pPr marL="0" indent="0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Source: https://www.lseg.com/content/dam/ftse-russell/en_us/documents/policy-documents/closing-prices-used-for-index-calculation.pdf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72012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407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Preeti</vt:lpstr>
      <vt:lpstr>Wingdings</vt:lpstr>
      <vt:lpstr>Office Theme</vt:lpstr>
      <vt:lpstr>INDEX Calculation: Delusion and Reality</vt:lpstr>
      <vt:lpstr>What is NEPSE Index?</vt:lpstr>
      <vt:lpstr>Types of Indexes</vt:lpstr>
      <vt:lpstr>NEPSE Index Calculation</vt:lpstr>
      <vt:lpstr>Closing Price Calculation</vt:lpstr>
      <vt:lpstr>Example</vt:lpstr>
      <vt:lpstr>How Does It Affects Index (Suppose our index has two constituents Stocks A and B)</vt:lpstr>
      <vt:lpstr>Why is it Necessary to Calculate Closing Price?</vt:lpstr>
      <vt:lpstr>How Other Exchanges Calculate Closing Index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Nitu Yadav</dc:creator>
  <cp:lastModifiedBy>Murahari Parajuli</cp:lastModifiedBy>
  <cp:revision>104</cp:revision>
  <dcterms:created xsi:type="dcterms:W3CDTF">2018-02-26T06:17:18Z</dcterms:created>
  <dcterms:modified xsi:type="dcterms:W3CDTF">2025-08-26T08:59:53Z</dcterms:modified>
</cp:coreProperties>
</file>